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4" r:id="rId10"/>
    <p:sldId id="266" r:id="rId11"/>
    <p:sldId id="265" r:id="rId12"/>
    <p:sldId id="262" r:id="rId13"/>
    <p:sldId id="263" r:id="rId14"/>
  </p:sldIdLst>
  <p:sldSz cx="14630400" cy="8229600"/>
  <p:notesSz cx="8229600" cy="14630400"/>
  <p:embeddedFontLst>
    <p:embeddedFont>
      <p:font typeface="Sora Medium" pitchFamily="34" charset="0"/>
      <p:regular r:id="rId18"/>
    </p:embeddedFont>
    <p:embeddedFont>
      <p:font typeface="Sora Medium" pitchFamily="34" charset="-122"/>
      <p:regular r:id="rId19"/>
    </p:embeddedFont>
    <p:embeddedFont>
      <p:font typeface="Sora Medium" pitchFamily="34" charset="-120"/>
      <p:regular r:id="rId20"/>
    </p:embeddedFont>
    <p:embeddedFont>
      <p:font typeface="Noto Sans TC" panose="020B0200000000000000" pitchFamily="34" charset="-120"/>
      <p:bold r:id="rId21"/>
    </p:embeddedFont>
    <p:embeddedFont>
      <p:font typeface="Noto Sans TC" panose="020B0200000000000000" pitchFamily="34" charset="-122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7904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Illustra: Unlock Insights, Unleash Innovation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8562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Universal Data Visualization &amp; AI Training, Simplified. Illustra empowers businesses with accessible, AI-driven analytics.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6658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Team members 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8463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Ishaan Patel ,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Mayank Singh ,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920740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Aryan Gupta ,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538793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Aryan Singh.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060" y="526137"/>
            <a:ext cx="7807881" cy="11930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Investment &amp; Growth Opportunity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8060" y="2100739"/>
            <a:ext cx="3760827" cy="629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$77B</a:t>
            </a:r>
            <a:endParaRPr lang="en-US" sz="4950" dirty="0"/>
          </a:p>
        </p:txBody>
      </p:sp>
      <p:sp>
        <p:nvSpPr>
          <p:cNvPr id="5" name="Text 2"/>
          <p:cNvSpPr/>
          <p:nvPr/>
        </p:nvSpPr>
        <p:spPr>
          <a:xfrm>
            <a:off x="1355408" y="2969062"/>
            <a:ext cx="2386013" cy="298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Size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060" y="3381732"/>
            <a:ext cx="3760827" cy="610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Data Visualization Software Market by 2027.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4715113" y="2100739"/>
            <a:ext cx="3760827" cy="629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SaaS</a:t>
            </a:r>
            <a:endParaRPr lang="en-US" sz="4950" dirty="0"/>
          </a:p>
        </p:txBody>
      </p:sp>
      <p:sp>
        <p:nvSpPr>
          <p:cNvPr id="8" name="Text 5"/>
          <p:cNvSpPr/>
          <p:nvPr/>
        </p:nvSpPr>
        <p:spPr>
          <a:xfrm>
            <a:off x="5402461" y="2969062"/>
            <a:ext cx="2386013" cy="298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Scalable Model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715113" y="3381732"/>
            <a:ext cx="3760827" cy="305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Strong recurring revenue.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68060" y="4660225"/>
            <a:ext cx="3760827" cy="629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High</a:t>
            </a:r>
            <a:endParaRPr lang="en-US" sz="4950" dirty="0"/>
          </a:p>
        </p:txBody>
      </p:sp>
      <p:sp>
        <p:nvSpPr>
          <p:cNvPr id="11" name="Text 8"/>
          <p:cNvSpPr/>
          <p:nvPr/>
        </p:nvSpPr>
        <p:spPr>
          <a:xfrm>
            <a:off x="1355408" y="5528548"/>
            <a:ext cx="2386013" cy="2982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Growth Potential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68060" y="5941219"/>
            <a:ext cx="3760827" cy="305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Targeting Fortune 500 and SMBs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4715113" y="4660225"/>
            <a:ext cx="3760827" cy="6298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Pricing</a:t>
            </a:r>
            <a:endParaRPr lang="en-US" sz="4950" dirty="0"/>
          </a:p>
        </p:txBody>
      </p:sp>
      <p:sp>
        <p:nvSpPr>
          <p:cNvPr id="14" name="Text 11"/>
          <p:cNvSpPr/>
          <p:nvPr/>
        </p:nvSpPr>
        <p:spPr>
          <a:xfrm>
            <a:off x="4715113" y="5528548"/>
            <a:ext cx="3760827" cy="305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4715113" y="5948243"/>
            <a:ext cx="3760827" cy="9158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SzPct val="100000"/>
              <a:buNone/>
            </a:pPr>
            <a:r>
              <a:rPr lang="en-US" sz="1500" b="1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Enterprise Plan (Custom Pricing: $500+/month)</a:t>
            </a: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 → API access, custom integrations, and dedicated support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4715113" y="6978491"/>
            <a:ext cx="3760827" cy="305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4715113" y="7398187"/>
            <a:ext cx="3760827" cy="3052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1064728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Join the Data Revolution with Illustra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See Illustra in action and unlock the power of your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23354"/>
            <a:ext cx="111122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Data Deluge: A Growing Challenge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7636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97.3% of companies are planning to invest in Big Data and AI. By 2025, global data will reach 175 zettabytes.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4276368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Traditional analytics tools are complex, slow, and expensive.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6710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Introducing Illustra: No-Code AI-Powered Analytics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5" name="Text 2"/>
          <p:cNvSpPr/>
          <p:nvPr/>
        </p:nvSpPr>
        <p:spPr>
          <a:xfrm>
            <a:off x="976908" y="4103370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0183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Effortless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50877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Illustra empowers users to transform raw data into actionable insights.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0183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9" name="Text 6"/>
          <p:cNvSpPr/>
          <p:nvPr/>
        </p:nvSpPr>
        <p:spPr>
          <a:xfrm>
            <a:off x="4834652" y="4103370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0183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Rapid Deployment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508778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Go from data to insights in 10 minutes with our intuitive no-code interface.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0794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</p:sp>
      <p:sp>
        <p:nvSpPr>
          <p:cNvPr id="13" name="Text 10"/>
          <p:cNvSpPr/>
          <p:nvPr/>
        </p:nvSpPr>
        <p:spPr>
          <a:xfrm>
            <a:off x="943451" y="6164461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079450"/>
            <a:ext cx="303299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Automated Pipelines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569869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Automate insights with our AI-powered data pipelines.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541258"/>
            <a:ext cx="7769304" cy="12275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Features: Power &amp; Simplicity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48" y="2063353"/>
            <a:ext cx="490895" cy="4908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3748" y="2750582"/>
            <a:ext cx="2393394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Universal Data Connectivity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3748" y="3481983"/>
            <a:ext cx="2393394" cy="12563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Seamlessly connects to all your data sources (SQL, NoSQL, Cloud Storage, APIs).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703" y="2063353"/>
            <a:ext cx="490895" cy="4908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61703" y="2750582"/>
            <a:ext cx="2393394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AI-Assisted Visualization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61703" y="3481983"/>
            <a:ext cx="2393394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Suggests optimal charts and graphs based on data type.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658" y="2063353"/>
            <a:ext cx="490895" cy="4908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9658" y="2750582"/>
            <a:ext cx="2393394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Built-in ML Training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49658" y="3481983"/>
            <a:ext cx="2393394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Train and deploy machine learning models with zero coding.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748" y="5327452"/>
            <a:ext cx="490895" cy="4908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3748" y="6014680"/>
            <a:ext cx="2393394" cy="6136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Collaboration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73748" y="6746081"/>
            <a:ext cx="2393394" cy="9422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Share insights and collaborate with your team.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Illustra in Action: Real-World Use Cases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715697"/>
            <a:ext cx="344471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Marketing Optimization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206115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Increase ad conversion rates by 30% through AI-powered audience segmentation.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339054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Supply Chain Efficiency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Reduce inventory costs by 15% with predictive demand forecasting.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697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Financial 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Increase stock prediction accuracy by 25% with automated ML.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07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753" y="3463885"/>
            <a:ext cx="11822549" cy="61769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Illustra vs. The Competition: A Clear Advantage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1753" y="4378047"/>
            <a:ext cx="13246894" cy="2858453"/>
          </a:xfrm>
          <a:prstGeom prst="roundRect">
            <a:avLst>
              <a:gd name="adj" fmla="val 10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99373" y="4385667"/>
            <a:ext cx="13231654" cy="5686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897255" y="4511873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Feature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547348" y="451187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Illustra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3631" y="451187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Tableau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839914" y="451187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Power BI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1486198" y="4511873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DataRobot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99373" y="4954310"/>
            <a:ext cx="13231654" cy="5686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897255" y="5080516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Coding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3547348" y="5080516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No-code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193631" y="5080516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Complex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839914" y="5080516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Limited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1486198" y="5080516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Complex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99373" y="5522952"/>
            <a:ext cx="13231654" cy="5686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897255" y="5649158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3547348" y="5649158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AI-powered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193631" y="5649158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Manual Configuration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8839914" y="5649158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Basic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1486198" y="5649158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Requires Data Scientists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699373" y="6091595"/>
            <a:ext cx="13231654" cy="5686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4" name="Text 21"/>
          <p:cNvSpPr/>
          <p:nvPr/>
        </p:nvSpPr>
        <p:spPr>
          <a:xfrm>
            <a:off x="897255" y="6217801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Connectivity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3547348" y="6217801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Universal Connectivity</a:t>
            </a:r>
            <a:endParaRPr lang="en-US" sz="1550" dirty="0"/>
          </a:p>
        </p:txBody>
      </p:sp>
      <p:sp>
        <p:nvSpPr>
          <p:cNvPr id="26" name="Text 23"/>
          <p:cNvSpPr/>
          <p:nvPr/>
        </p:nvSpPr>
        <p:spPr>
          <a:xfrm>
            <a:off x="6193631" y="6217801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Limited AI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8839914" y="6217801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Costly Implementation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11486198" y="6217801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High Cost</a:t>
            </a:r>
            <a:endParaRPr lang="en-US" sz="1550" dirty="0"/>
          </a:p>
        </p:txBody>
      </p:sp>
      <p:sp>
        <p:nvSpPr>
          <p:cNvPr id="29" name="Shape 26"/>
          <p:cNvSpPr/>
          <p:nvPr/>
        </p:nvSpPr>
        <p:spPr>
          <a:xfrm>
            <a:off x="699373" y="6660237"/>
            <a:ext cx="13231654" cy="5686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30" name="Text 27"/>
          <p:cNvSpPr/>
          <p:nvPr/>
        </p:nvSpPr>
        <p:spPr>
          <a:xfrm>
            <a:off x="897255" y="6786443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Cost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3547348" y="678644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Affordable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6193631" y="678644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Expensive</a:t>
            </a:r>
            <a:endParaRPr lang="en-US" sz="1550" dirty="0"/>
          </a:p>
        </p:txBody>
      </p:sp>
      <p:sp>
        <p:nvSpPr>
          <p:cNvPr id="33" name="Text 30"/>
          <p:cNvSpPr/>
          <p:nvPr/>
        </p:nvSpPr>
        <p:spPr>
          <a:xfrm>
            <a:off x="8839914" y="6786443"/>
            <a:ext cx="224337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Costly Implementation</a:t>
            </a:r>
            <a:endParaRPr lang="en-US" sz="1550" dirty="0"/>
          </a:p>
        </p:txBody>
      </p:sp>
      <p:sp>
        <p:nvSpPr>
          <p:cNvPr id="34" name="Text 31"/>
          <p:cNvSpPr/>
          <p:nvPr/>
        </p:nvSpPr>
        <p:spPr>
          <a:xfrm>
            <a:off x="11486198" y="6786443"/>
            <a:ext cx="2247186" cy="316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High Cost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G-20250301-WA0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2335" y="4940300"/>
            <a:ext cx="7378065" cy="3396615"/>
          </a:xfrm>
          <a:prstGeom prst="rect">
            <a:avLst/>
          </a:prstGeom>
        </p:spPr>
      </p:pic>
      <p:pic>
        <p:nvPicPr>
          <p:cNvPr id="3" name="Picture 2" descr="IMG-20250301-WA00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700" y="-5080"/>
            <a:ext cx="7299960" cy="2986405"/>
          </a:xfrm>
          <a:prstGeom prst="rect">
            <a:avLst/>
          </a:prstGeom>
        </p:spPr>
      </p:pic>
      <p:pic>
        <p:nvPicPr>
          <p:cNvPr id="4" name="Picture 3" descr="IMG-20250301-WA00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9560"/>
            <a:ext cx="7251700" cy="5507355"/>
          </a:xfrm>
          <a:prstGeom prst="rect">
            <a:avLst/>
          </a:prstGeom>
        </p:spPr>
      </p:pic>
      <p:pic>
        <p:nvPicPr>
          <p:cNvPr id="9" name="Picture 8" descr="IMG-20250301-WA00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" y="-17780"/>
            <a:ext cx="7248525" cy="2847340"/>
          </a:xfrm>
          <a:prstGeom prst="rect">
            <a:avLst/>
          </a:prstGeom>
        </p:spPr>
      </p:pic>
      <p:pic>
        <p:nvPicPr>
          <p:cNvPr id="11" name="Picture 10" descr="IMG-20250301-WA00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990" y="2829560"/>
            <a:ext cx="7598410" cy="2293620"/>
          </a:xfrm>
          <a:prstGeom prst="rect">
            <a:avLst/>
          </a:prstGeom>
        </p:spPr>
      </p:pic>
      <p:pic>
        <p:nvPicPr>
          <p:cNvPr id="12" name="Picture 11" descr="IMG-20250301-WA00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97405" y="-7544435"/>
            <a:ext cx="10239375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MG-20250301-WA0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698500"/>
            <a:ext cx="5401310" cy="5547360"/>
          </a:xfrm>
          <a:prstGeom prst="rect">
            <a:avLst/>
          </a:prstGeom>
        </p:spPr>
      </p:pic>
      <p:pic>
        <p:nvPicPr>
          <p:cNvPr id="7" name="Picture 6" descr="IMG-20250301-WA00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0" y="1388745"/>
            <a:ext cx="7734300" cy="4834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IMG-20250301-WA0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5035550"/>
            <a:ext cx="6264275" cy="2950845"/>
          </a:xfrm>
          <a:prstGeom prst="rect">
            <a:avLst/>
          </a:prstGeom>
        </p:spPr>
      </p:pic>
      <p:pic>
        <p:nvPicPr>
          <p:cNvPr id="8" name="Picture 7" descr="IMG-20250301-WA0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30" y="264795"/>
            <a:ext cx="5323840" cy="4486910"/>
          </a:xfrm>
          <a:prstGeom prst="rect">
            <a:avLst/>
          </a:prstGeom>
        </p:spPr>
      </p:pic>
      <p:pic>
        <p:nvPicPr>
          <p:cNvPr id="6" name="Picture 5" descr="IMG-20250301-WA00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870"/>
            <a:ext cx="8291830" cy="4521835"/>
          </a:xfrm>
          <a:prstGeom prst="rect">
            <a:avLst/>
          </a:prstGeom>
        </p:spPr>
      </p:pic>
      <p:pic>
        <p:nvPicPr>
          <p:cNvPr id="2" name="Picture 1" descr="IMG-20250301-WA00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5203190"/>
            <a:ext cx="7978140" cy="29165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2116</Words>
  <Application>WPS Presentation</Application>
  <PresentationFormat>On-screen Show (16:9)</PresentationFormat>
  <Paragraphs>152</Paragraphs>
  <Slides>11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Sora Medium</vt:lpstr>
      <vt:lpstr>Sora Medium</vt:lpstr>
      <vt:lpstr>Sora Medium</vt:lpstr>
      <vt:lpstr>Noto Sans TC</vt:lpstr>
      <vt:lpstr>Noto Sans TC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Aryan Gupta</cp:lastModifiedBy>
  <cp:revision>2</cp:revision>
  <dcterms:created xsi:type="dcterms:W3CDTF">2025-03-01T07:22:00Z</dcterms:created>
  <dcterms:modified xsi:type="dcterms:W3CDTF">2025-03-01T08:05:44Z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E548E8262C44419393B25E410DCEEC5C_12</vt:lpwstr>
  </property>
  <property fmtid="{D5CDD505-2E9C-101B-9397-08002B2CF9AE}" pid="3" name="KSOProductBuildVer">
    <vt:lpwstr>1033-12.2.0.19805</vt:lpwstr>
  </property>
</Properties>
</file>